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47" r:id="rId5"/>
    <p:sldId id="287" r:id="rId6"/>
    <p:sldId id="359" r:id="rId7"/>
    <p:sldId id="362" r:id="rId8"/>
    <p:sldId id="361" r:id="rId9"/>
    <p:sldId id="353" r:id="rId10"/>
    <p:sldId id="360" r:id="rId11"/>
    <p:sldId id="356" r:id="rId12"/>
    <p:sldId id="364" r:id="rId13"/>
    <p:sldId id="363" r:id="rId14"/>
    <p:sldId id="358" r:id="rId15"/>
    <p:sldId id="335" r:id="rId16"/>
    <p:sldId id="365" r:id="rId17"/>
    <p:sldId id="304" r:id="rId18"/>
  </p:sldIdLst>
  <p:sldSz cx="9144000" cy="6858000" type="screen4x3"/>
  <p:notesSz cx="6797675" cy="9926638"/>
  <p:custShowLst>
    <p:custShow name="test" id="0">
      <p:sldLst/>
    </p:custShow>
  </p:custShowLst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rd-Trigo Valérie" initials="B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60A"/>
    <a:srgbClr val="AB1BC3"/>
    <a:srgbClr val="DC006B"/>
    <a:srgbClr val="000000"/>
    <a:srgbClr val="EB6E08"/>
    <a:srgbClr val="008A9B"/>
    <a:srgbClr val="83B81A"/>
    <a:srgbClr val="ACAA00"/>
    <a:srgbClr val="B0F10F"/>
    <a:srgbClr val="29B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94646" autoAdjust="0"/>
  </p:normalViewPr>
  <p:slideViewPr>
    <p:cSldViewPr snapToGrid="0" snapToObjects="1">
      <p:cViewPr varScale="1">
        <p:scale>
          <a:sx n="101" d="100"/>
          <a:sy n="101" d="100"/>
        </p:scale>
        <p:origin x="-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400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16E90C-13C4-4BA8-9A57-F810023AB0CD}" type="datetimeFigureOut">
              <a:rPr lang="fr-FR"/>
              <a:pPr>
                <a:defRPr/>
              </a:pPr>
              <a:t>19/02/2016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E509BC-72BE-460E-9AE0-2F8A18CCAE8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729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58D368-4D51-4912-97AB-7A3F459F1F31}" type="datetimeFigureOut">
              <a:rPr lang="fr-FR"/>
              <a:pPr>
                <a:defRPr/>
              </a:pPr>
              <a:t>19/02/2016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EBF276-63EC-4B53-B7A3-FCB78F1847D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2628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BF276-63EC-4B53-B7A3-FCB78F1847DF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BF276-63EC-4B53-B7A3-FCB78F1847DF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BF276-63EC-4B53-B7A3-FCB78F1847DF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6D130-EF6B-4E82-9C51-E6114D432BE4}" type="slidenum">
              <a:rPr lang="fr-FR">
                <a:solidFill>
                  <a:prstClr val="black"/>
                </a:solidFill>
              </a:rPr>
              <a:pPr/>
              <a:t>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BF276-63EC-4B53-B7A3-FCB78F1847DF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BF276-63EC-4B53-B7A3-FCB78F1847DF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BF276-63EC-4B53-B7A3-FCB78F1847DF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BF276-63EC-4B53-B7A3-FCB78F1847DF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BF276-63EC-4B53-B7A3-FCB78F1847DF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BF276-63EC-4B53-B7A3-FCB78F1847DF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BF276-63EC-4B53-B7A3-FCB78F1847DF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BF276-63EC-4B53-B7A3-FCB78F1847DF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1280057" y="1127051"/>
            <a:ext cx="7649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1 - Intro</a:t>
            </a:r>
            <a:r>
              <a:rPr lang="fr-FR" baseline="0" dirty="0" smtClean="0">
                <a:solidFill>
                  <a:schemeClr val="tx1"/>
                </a:solidFill>
              </a:rPr>
              <a:t>duction </a:t>
            </a:r>
          </a:p>
          <a:p>
            <a:r>
              <a:rPr lang="fr-FR" baseline="0" dirty="0" smtClean="0">
                <a:solidFill>
                  <a:schemeClr val="tx1"/>
                </a:solidFill>
              </a:rPr>
              <a:t>2 - Cliquez pour modifier le texte</a:t>
            </a:r>
          </a:p>
          <a:p>
            <a:r>
              <a:rPr lang="fr-FR" baseline="0" dirty="0" smtClean="0">
                <a:solidFill>
                  <a:schemeClr val="tx1"/>
                </a:solidFill>
              </a:rPr>
              <a:t>3 - Cliquez pour modifier le texte</a:t>
            </a:r>
          </a:p>
          <a:p>
            <a:r>
              <a:rPr lang="fr-FR" baseline="0" dirty="0" smtClean="0">
                <a:solidFill>
                  <a:schemeClr val="tx1"/>
                </a:solidFill>
              </a:rPr>
              <a:t>4 - Cliquez pour modifier le texte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7" y="1436945"/>
            <a:ext cx="763329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2807" y="2083275"/>
            <a:ext cx="7633292" cy="3648451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SzPct val="120000"/>
              <a:buFont typeface="Wingdings" pitchFamily="2" charset="2"/>
              <a:buChar char="§"/>
              <a:defRPr sz="2400">
                <a:solidFill>
                  <a:srgbClr val="29B5B3"/>
                </a:solidFill>
              </a:defRPr>
            </a:lvl1pPr>
            <a:lvl2pPr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4524-8460-45C9-A516-498B3A05CD72}" type="datetime1">
              <a:rPr lang="fr-FR" smtClean="0"/>
              <a:pPr>
                <a:defRPr/>
              </a:pPr>
              <a:t>19/02/2016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B6CA-4629-4DD9-895C-3BEFBAFD86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55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404040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fld id="{FEB412B2-8C95-4271-B9DE-74E740E6D62B}" type="datetime1">
              <a:rPr lang="fr-FR" smtClean="0"/>
              <a:pPr>
                <a:defRPr/>
              </a:pPr>
              <a:t>19/02/2016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404040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fld id="{0D53AA38-449D-42AF-893F-0C0557AD21A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" y="448296"/>
            <a:ext cx="9122736" cy="298922"/>
          </a:xfrm>
          <a:prstGeom prst="rect">
            <a:avLst/>
          </a:prstGeom>
          <a:solidFill>
            <a:srgbClr val="AAA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400" dirty="0" smtClean="0">
                <a:effectLst/>
              </a:rPr>
              <a:t>                                                                </a:t>
            </a:r>
            <a:endParaRPr lang="fr-FR" sz="2400" dirty="0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forschools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nglish_for_schools_bycnedV1.png"/>
          <p:cNvPicPr>
            <a:picLocks noChangeAspect="1"/>
          </p:cNvPicPr>
          <p:nvPr/>
        </p:nvPicPr>
        <p:blipFill>
          <a:blip r:embed="rId2"/>
          <a:srcRect l="26875" t="35362" r="27329" b="30218"/>
          <a:stretch>
            <a:fillRect/>
          </a:stretch>
        </p:blipFill>
        <p:spPr>
          <a:xfrm>
            <a:off x="8631" y="259076"/>
            <a:ext cx="4040148" cy="214578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66792" y="3128965"/>
            <a:ext cx="4948365" cy="1775543"/>
          </a:xfrm>
        </p:spPr>
        <p:txBody>
          <a:bodyPr/>
          <a:lstStyle/>
          <a:p>
            <a:pPr algn="ctr"/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PRESENTATION </a:t>
            </a:r>
            <a:b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DU SITE</a:t>
            </a:r>
            <a:b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cs typeface="Arial" pitchFamily="34" charset="0"/>
              </a:rPr>
              <a:t/>
            </a:r>
            <a:b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Version 2016</a:t>
            </a:r>
            <a:endParaRPr lang="fr-F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31" y="5815013"/>
            <a:ext cx="9135369" cy="1042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 descr="Logo-CNED-Bloc-marque_RVB_125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58" y="6019586"/>
            <a:ext cx="952500" cy="63246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97" y="6019587"/>
            <a:ext cx="2196023" cy="61447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51" y="6019586"/>
            <a:ext cx="1505527" cy="61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63B6CA-4629-4DD9-895C-3BEFBAFD865E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6" name="Titre 7"/>
          <p:cNvSpPr txBox="1">
            <a:spLocks/>
          </p:cNvSpPr>
          <p:nvPr/>
        </p:nvSpPr>
        <p:spPr>
          <a:xfrm>
            <a:off x="679807" y="1251300"/>
            <a:ext cx="2530118" cy="463204"/>
          </a:xfrm>
          <a:prstGeom prst="rect">
            <a:avLst/>
          </a:prstGeom>
          <a:solidFill>
            <a:srgbClr val="AB1BC3">
              <a:alpha val="58039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10" b="1" cap="sm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L’univers </a:t>
            </a:r>
            <a:r>
              <a:rPr lang="fr-FR" sz="2410" b="1" i="1" cap="sm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Teachers</a:t>
            </a:r>
            <a:endParaRPr kumimoji="0" lang="fr-FR" sz="2410" b="1" i="1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33733" y="1990978"/>
            <a:ext cx="4253067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latin typeface="+mn-lt"/>
              </a:rPr>
              <a:t>Page de connexion / inscription de Teachers</a:t>
            </a:r>
          </a:p>
          <a:p>
            <a:endParaRPr lang="fr-FR" sz="2200" b="1" dirty="0" smtClean="0">
              <a:latin typeface="+mn-lt"/>
            </a:endParaRPr>
          </a:p>
          <a:p>
            <a:r>
              <a:rPr lang="fr-FR" sz="2200" b="1" dirty="0" smtClean="0">
                <a:latin typeface="+mn-lt"/>
              </a:rPr>
              <a:t>Accès</a:t>
            </a:r>
            <a:r>
              <a:rPr lang="fr-FR" sz="2200" dirty="0" smtClean="0">
                <a:latin typeface="+mn-lt"/>
              </a:rPr>
              <a:t> gratuit pour les enseignants après inscription. </a:t>
            </a:r>
          </a:p>
          <a:p>
            <a:pPr>
              <a:spcBef>
                <a:spcPts val="600"/>
              </a:spcBef>
            </a:pPr>
            <a:r>
              <a:rPr lang="fr-FR" sz="2200" dirty="0" smtClean="0">
                <a:latin typeface="+mn-lt"/>
              </a:rPr>
              <a:t>Création d‘un compte utilisateur par l’enseignant (service sécurisé) : identifiant et mot de passe</a:t>
            </a:r>
            <a:endParaRPr lang="fr-FR" sz="2200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4653" y="333275"/>
            <a:ext cx="64855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L’univers </a:t>
            </a:r>
            <a:r>
              <a:rPr lang="en-US" sz="2400" i="1" cap="small" dirty="0" smtClean="0">
                <a:solidFill>
                  <a:schemeClr val="bg1">
                    <a:lumMod val="65000"/>
                  </a:schemeClr>
                </a:solidFill>
              </a:rPr>
              <a:t>Teachers </a:t>
            </a:r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pour les enseignants</a:t>
            </a:r>
            <a:endParaRPr lang="en-US" sz="2400" cap="small" dirty="0">
              <a:solidFill>
                <a:srgbClr val="ACAA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7" y="2087418"/>
            <a:ext cx="3504678" cy="38919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5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63B6CA-4629-4DD9-895C-3BEFBAFD865E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132390" y="1791994"/>
            <a:ext cx="5027109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+mn-lt"/>
              </a:rPr>
              <a:t>Le tableau de bord de </a:t>
            </a:r>
            <a:r>
              <a:rPr lang="fr-FR" sz="1400" b="1" i="1" dirty="0" err="1" smtClean="0">
                <a:latin typeface="+mn-lt"/>
              </a:rPr>
              <a:t>Teachers</a:t>
            </a:r>
            <a:r>
              <a:rPr lang="fr-FR" sz="1400" b="1" i="1" dirty="0" smtClean="0">
                <a:latin typeface="+mn-lt"/>
              </a:rPr>
              <a:t>, </a:t>
            </a:r>
            <a:r>
              <a:rPr lang="fr-FR" sz="1400" b="1" dirty="0" smtClean="0">
                <a:latin typeface="+mn-lt"/>
              </a:rPr>
              <a:t>c’est : </a:t>
            </a:r>
          </a:p>
          <a:p>
            <a:pPr marL="342900" indent="-342900">
              <a:spcBef>
                <a:spcPts val="600"/>
              </a:spcBef>
              <a:buClr>
                <a:srgbClr val="AB1BC3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+mn-lt"/>
              </a:rPr>
              <a:t>Des outils pour préparer ses cours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</a:rPr>
              <a:t>Ressources à la une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</a:rPr>
              <a:t>Mes favoris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</a:rPr>
              <a:t>Autour des ressources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</a:rPr>
              <a:t>Moteur de recherche interrogeant le fonds de ressources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</a:rPr>
              <a:t>« Ma Classe » (création de compte et envois personnalisés de ressources à des élèves)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</a:rPr>
              <a:t>Les tops (les ressources les plus commentées, les plus utilisées par les enseignants, les plus appréciées des kids)</a:t>
            </a:r>
          </a:p>
          <a:p>
            <a:pPr marL="342900" indent="-342900">
              <a:spcBef>
                <a:spcPts val="600"/>
              </a:spcBef>
              <a:buClr>
                <a:srgbClr val="AB1BC3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+mn-lt"/>
              </a:rPr>
              <a:t>Des outils pour échanger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</a:rPr>
              <a:t>Tableau d’affichage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</a:rPr>
              <a:t> Messagerie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</a:rPr>
              <a:t> Annuaire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</a:rPr>
              <a:t>Compte Twitter @</a:t>
            </a:r>
            <a:r>
              <a:rPr lang="fr-FR" sz="1400" dirty="0" err="1" smtClean="0">
                <a:latin typeface="+mn-lt"/>
              </a:rPr>
              <a:t>EforSchools</a:t>
            </a:r>
            <a:r>
              <a:rPr lang="fr-FR" sz="1400" dirty="0" smtClean="0">
                <a:latin typeface="+mn-lt"/>
              </a:rPr>
              <a:t> </a:t>
            </a:r>
          </a:p>
          <a:p>
            <a:pPr marL="342900" indent="-342900">
              <a:spcBef>
                <a:spcPts val="600"/>
              </a:spcBef>
              <a:buClr>
                <a:srgbClr val="AB1BC3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+mn-lt"/>
              </a:rPr>
              <a:t>Les dernières activités du site</a:t>
            </a:r>
          </a:p>
          <a:p>
            <a:pPr marL="742950" lvl="1" indent="-28575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</a:rPr>
              <a:t>La </a:t>
            </a:r>
            <a:r>
              <a:rPr lang="fr-FR" sz="1400" dirty="0" err="1" smtClean="0">
                <a:latin typeface="+mn-lt"/>
              </a:rPr>
              <a:t>timeline</a:t>
            </a:r>
            <a:r>
              <a:rPr lang="fr-FR" sz="1400" dirty="0" smtClean="0">
                <a:latin typeface="+mn-lt"/>
              </a:rPr>
              <a:t> indique les dernières publications sur le site</a:t>
            </a:r>
            <a:endParaRPr lang="fr-FR" sz="1400" dirty="0">
              <a:latin typeface="+mn-lt"/>
            </a:endParaRPr>
          </a:p>
          <a:p>
            <a:pPr marL="342900" indent="-342900">
              <a:spcBef>
                <a:spcPts val="600"/>
              </a:spcBef>
              <a:buClr>
                <a:srgbClr val="AB1BC3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+mn-lt"/>
              </a:rPr>
              <a:t>Le compte Twitter </a:t>
            </a:r>
            <a:r>
              <a:rPr lang="fr-FR" sz="1400" i="1" dirty="0" smtClean="0">
                <a:latin typeface="+mn-lt"/>
              </a:rPr>
              <a:t>English for Schools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4653" y="333275"/>
            <a:ext cx="64855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L’univers </a:t>
            </a:r>
            <a:r>
              <a:rPr lang="en-US" sz="2400" i="1" cap="small" dirty="0" smtClean="0">
                <a:solidFill>
                  <a:schemeClr val="bg1">
                    <a:lumMod val="65000"/>
                  </a:schemeClr>
                </a:solidFill>
              </a:rPr>
              <a:t>Teachers </a:t>
            </a:r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pour les enseignants</a:t>
            </a:r>
            <a:endParaRPr lang="en-US" sz="2400" cap="small" dirty="0">
              <a:solidFill>
                <a:srgbClr val="ACAA00"/>
              </a:solidFill>
            </a:endParaRPr>
          </a:p>
        </p:txBody>
      </p:sp>
      <p:sp>
        <p:nvSpPr>
          <p:cNvPr id="11" name="Titre 7"/>
          <p:cNvSpPr txBox="1">
            <a:spLocks/>
          </p:cNvSpPr>
          <p:nvPr/>
        </p:nvSpPr>
        <p:spPr>
          <a:xfrm>
            <a:off x="679806" y="1251300"/>
            <a:ext cx="4744601" cy="463204"/>
          </a:xfrm>
          <a:prstGeom prst="rect">
            <a:avLst/>
          </a:prstGeom>
          <a:solidFill>
            <a:srgbClr val="AB1BC3">
              <a:alpha val="58039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2410" b="1" cap="sm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Page d’accueil </a:t>
            </a:r>
            <a:r>
              <a:rPr lang="fr-FR" sz="2410" b="1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fr-FR" sz="2410" b="1" cap="sm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l’univers </a:t>
            </a:r>
            <a:r>
              <a:rPr lang="fr-FR" sz="2410" b="1" i="1" cap="sm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Teachers</a:t>
            </a:r>
            <a:endParaRPr kumimoji="0" lang="fr-FR" sz="2410" b="1" i="1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hremond\AppData\Local\Microsoft\Windows\Temporary Internet Files\Content.Outlook\DE5GZC09\tdb teacher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4" y="1757678"/>
            <a:ext cx="2964872" cy="49720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63B6CA-4629-4DD9-895C-3BEFBAFD865E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679807" y="1867150"/>
            <a:ext cx="7411248" cy="4854325"/>
          </a:xfrm>
        </p:spPr>
        <p:txBody>
          <a:bodyPr/>
          <a:lstStyle/>
          <a:p>
            <a:pPr marL="0" indent="0">
              <a:buClr>
                <a:srgbClr val="AB1BC3"/>
              </a:buClr>
              <a:buNone/>
            </a:pPr>
            <a:endParaRPr lang="fr-F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AB1BC3"/>
              </a:buClr>
              <a:buNone/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Préparer 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ses cours 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AB1BC3"/>
              </a:buClr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Consulter en avant-première les publications sur </a:t>
            </a:r>
            <a:r>
              <a:rPr lang="fr-F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Kids</a:t>
            </a:r>
          </a:p>
          <a:p>
            <a:pPr>
              <a:buClr>
                <a:srgbClr val="AB1BC3"/>
              </a:buClr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Rechercher une ressource dans le fonds de ressources</a:t>
            </a:r>
          </a:p>
          <a:p>
            <a:pPr>
              <a:buClr>
                <a:srgbClr val="AB1BC3"/>
              </a:buClr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Mettre en favoris les ressources que l’on souhaite utiliser en classe</a:t>
            </a:r>
          </a:p>
          <a:p>
            <a:pPr>
              <a:buClr>
                <a:srgbClr val="AB1BC3"/>
              </a:buClr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Créer sa classe et envoyer des ressources à des élèves via « Ma Classe » pour individualiser les parcours</a:t>
            </a:r>
          </a:p>
          <a:p>
            <a:pPr>
              <a:buClr>
                <a:srgbClr val="AB1BC3"/>
              </a:buClr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Consulter des informations culturelles autour des ressources pour animer sa classe </a:t>
            </a:r>
          </a:p>
        </p:txBody>
      </p:sp>
      <p:sp>
        <p:nvSpPr>
          <p:cNvPr id="7" name="Titre 7"/>
          <p:cNvSpPr txBox="1">
            <a:spLocks/>
          </p:cNvSpPr>
          <p:nvPr/>
        </p:nvSpPr>
        <p:spPr>
          <a:xfrm>
            <a:off x="679806" y="1251300"/>
            <a:ext cx="6235344" cy="463204"/>
          </a:xfrm>
          <a:prstGeom prst="rect">
            <a:avLst/>
          </a:prstGeom>
          <a:solidFill>
            <a:srgbClr val="AB1BC3">
              <a:alpha val="58039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10" b="1" cap="small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Principales fonctionnalités de l’univers Teachers</a:t>
            </a:r>
            <a:endParaRPr kumimoji="0" lang="fr-FR" sz="241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4653" y="333275"/>
            <a:ext cx="64855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L’univers </a:t>
            </a:r>
            <a:r>
              <a:rPr lang="en-US" sz="2400" i="1" cap="small" dirty="0" smtClean="0">
                <a:solidFill>
                  <a:schemeClr val="bg1">
                    <a:lumMod val="65000"/>
                  </a:schemeClr>
                </a:solidFill>
              </a:rPr>
              <a:t>Teachers </a:t>
            </a:r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pour les enseignants</a:t>
            </a:r>
            <a:endParaRPr lang="en-US" sz="2400" cap="small" dirty="0">
              <a:solidFill>
                <a:srgbClr val="ACA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63B6CA-4629-4DD9-895C-3BEFBAFD865E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679807" y="1867150"/>
            <a:ext cx="7411248" cy="4854325"/>
          </a:xfrm>
        </p:spPr>
        <p:txBody>
          <a:bodyPr/>
          <a:lstStyle/>
          <a:p>
            <a:pPr marL="0" indent="0">
              <a:buClr>
                <a:srgbClr val="AB1BC3"/>
              </a:buClr>
              <a:buNone/>
            </a:pPr>
            <a:endParaRPr lang="fr-F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rgbClr val="AB1BC3"/>
              </a:buClr>
              <a:buNone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Echanger sur ses pratiques</a:t>
            </a:r>
          </a:p>
          <a:p>
            <a:pPr>
              <a:buClr>
                <a:srgbClr val="AB1BC3"/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Commenter une ressource et partager</a:t>
            </a:r>
          </a:p>
          <a:p>
            <a:pPr>
              <a:buClr>
                <a:srgbClr val="AB1BC3"/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Diffuser des informations, des liens et communiquer sur des évènements autour de l’anglais à l’école</a:t>
            </a:r>
          </a:p>
          <a:p>
            <a:pPr>
              <a:buClr>
                <a:srgbClr val="AB1BC3"/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Echanger avec ses pairs sur sa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pratique via un forum privé (sur demande)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re 7"/>
          <p:cNvSpPr txBox="1">
            <a:spLocks/>
          </p:cNvSpPr>
          <p:nvPr/>
        </p:nvSpPr>
        <p:spPr>
          <a:xfrm>
            <a:off x="679806" y="1251300"/>
            <a:ext cx="6235344" cy="463204"/>
          </a:xfrm>
          <a:prstGeom prst="rect">
            <a:avLst/>
          </a:prstGeom>
          <a:solidFill>
            <a:srgbClr val="AB1BC3">
              <a:alpha val="58039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10" b="1" cap="small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Principales fonctionnalités de l’univers Teachers</a:t>
            </a:r>
            <a:endParaRPr kumimoji="0" lang="fr-FR" sz="241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4653" y="333275"/>
            <a:ext cx="64855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L’univers </a:t>
            </a:r>
            <a:r>
              <a:rPr lang="en-US" sz="2400" i="1" cap="small" dirty="0" smtClean="0">
                <a:solidFill>
                  <a:schemeClr val="bg1">
                    <a:lumMod val="65000"/>
                  </a:schemeClr>
                </a:solidFill>
              </a:rPr>
              <a:t>Teachers </a:t>
            </a:r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pour les enseignants</a:t>
            </a:r>
            <a:endParaRPr lang="en-US" sz="2400" cap="small" dirty="0">
              <a:solidFill>
                <a:srgbClr val="ACA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05984" y="2407920"/>
            <a:ext cx="4804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3"/>
              </a:rPr>
              <a:t>Merci de votre attention</a:t>
            </a: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 5" descr="English_for_schools_bycnedV1.png"/>
          <p:cNvPicPr>
            <a:picLocks noChangeAspect="1"/>
          </p:cNvPicPr>
          <p:nvPr/>
        </p:nvPicPr>
        <p:blipFill>
          <a:blip r:embed="rId3"/>
          <a:srcRect l="24347" t="32252" r="23967" b="23647"/>
          <a:stretch>
            <a:fillRect/>
          </a:stretch>
        </p:blipFill>
        <p:spPr>
          <a:xfrm>
            <a:off x="4968240" y="4336768"/>
            <a:ext cx="414528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63B6CA-4629-4DD9-895C-3BEFBAFD865E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779823" y="2091924"/>
            <a:ext cx="7633292" cy="2821034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AB1BC3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Contexte </a:t>
            </a:r>
          </a:p>
          <a:p>
            <a:pPr>
              <a:spcBef>
                <a:spcPts val="1200"/>
              </a:spcBef>
              <a:buClr>
                <a:srgbClr val="AB1BC3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Objectifs du site </a:t>
            </a:r>
          </a:p>
          <a:p>
            <a:pPr>
              <a:spcBef>
                <a:spcPts val="1200"/>
              </a:spcBef>
              <a:buClr>
                <a:srgbClr val="AB1BC3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’univers </a:t>
            </a:r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Kids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pour les élèves</a:t>
            </a:r>
          </a:p>
          <a:p>
            <a:pPr>
              <a:spcBef>
                <a:spcPts val="1200"/>
              </a:spcBef>
              <a:buClr>
                <a:srgbClr val="AB1BC3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L’univers </a:t>
            </a:r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Teachers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pour les enseignants</a:t>
            </a:r>
          </a:p>
          <a:p>
            <a:pPr>
              <a:spcBef>
                <a:spcPts val="1200"/>
              </a:spcBef>
              <a:buClr>
                <a:srgbClr val="AB1BC3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Evolutions du site</a:t>
            </a:r>
          </a:p>
          <a:p>
            <a:pPr marL="457200" indent="-457200">
              <a:spcBef>
                <a:spcPts val="1200"/>
              </a:spcBef>
              <a:buClr>
                <a:srgbClr val="AB1BC3"/>
              </a:buClr>
              <a:buSzPct val="100000"/>
              <a:buFont typeface="+mj-lt"/>
              <a:buAutoNum type="arabicPeriod"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Clr>
                <a:srgbClr val="AB1BC3"/>
              </a:buClr>
              <a:buSzPct val="100000"/>
              <a:buFont typeface="+mj-lt"/>
              <a:buAutoNum type="arabicPeriod"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46094" y="333275"/>
            <a:ext cx="18542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Sommaire</a:t>
            </a:r>
            <a:endParaRPr lang="en-US" sz="2400" cap="small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74653" y="333275"/>
            <a:ext cx="17585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Contexte</a:t>
            </a:r>
            <a:endParaRPr lang="en-US" sz="2400" cap="small" dirty="0">
              <a:solidFill>
                <a:srgbClr val="ACAA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63B6CA-4629-4DD9-895C-3BEFBAFD865E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13" name="Espace réservé du contenu 10"/>
          <p:cNvSpPr>
            <a:spLocks noGrp="1"/>
          </p:cNvSpPr>
          <p:nvPr>
            <p:ph idx="1"/>
          </p:nvPr>
        </p:nvSpPr>
        <p:spPr>
          <a:xfrm>
            <a:off x="679806" y="1288283"/>
            <a:ext cx="7782269" cy="4694063"/>
          </a:xfrm>
        </p:spPr>
        <p:txBody>
          <a:bodyPr/>
          <a:lstStyle/>
          <a:p>
            <a:pPr marL="0" indent="0">
              <a:buNone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Ouvert depuis le 21 octobre 2013, </a:t>
            </a:r>
            <a:r>
              <a:rPr lang="fr-FR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English for Schools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fait partie de la stratégie </a:t>
            </a:r>
            <a:r>
              <a:rPr lang="fr-F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L’école change avec le numérique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du ministère de l’Education nationale, de l’Enseignement supérieur et de la Recherche.</a:t>
            </a:r>
            <a:endParaRPr lang="fr-FR" sz="22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 2"/>
            </a:endParaRPr>
          </a:p>
          <a:p>
            <a:pPr marL="0" indent="0">
              <a:buClr>
                <a:srgbClr val="AB1BC3"/>
              </a:buClr>
              <a:buNone/>
            </a:pPr>
            <a:endParaRPr lang="fr-F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AB1BC3"/>
              </a:buClr>
              <a:buFont typeface="Wingdings" panose="05000000000000000000" pitchFamily="2" charset="2"/>
              <a:buChar char="Ø"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Début 2016, plus de 23.000 enseignants et 10.000 enfants inscrits sur le site </a:t>
            </a:r>
            <a:r>
              <a:rPr lang="fr-FR" sz="22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www.englishforschools.fr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profitent déjà de cette offre de services gratuite du CNED.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67" y="4682998"/>
            <a:ext cx="4206240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74653" y="333275"/>
            <a:ext cx="27504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Objectifs du site</a:t>
            </a:r>
            <a:endParaRPr lang="en-US" sz="2400" cap="small" dirty="0">
              <a:solidFill>
                <a:srgbClr val="ACAA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63B6CA-4629-4DD9-895C-3BEFBAFD865E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2" name="Espace réservé du contenu 10"/>
          <p:cNvSpPr txBox="1">
            <a:spLocks/>
          </p:cNvSpPr>
          <p:nvPr/>
        </p:nvSpPr>
        <p:spPr>
          <a:xfrm>
            <a:off x="1305898" y="2265066"/>
            <a:ext cx="6952299" cy="2188789"/>
          </a:xfrm>
          <a:prstGeom prst="rect">
            <a:avLst/>
          </a:prstGeom>
        </p:spPr>
        <p:txBody>
          <a:bodyPr/>
          <a:lstStyle/>
          <a:p>
            <a:pPr marL="0" lvl="1">
              <a:buClr>
                <a:srgbClr val="AB1BC3"/>
              </a:buClr>
              <a:buFont typeface="Wingdings" pitchFamily="2" charset="2"/>
              <a:buChar char="ü"/>
            </a:pPr>
            <a:r>
              <a:rPr lang="fr-F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Développer l’envie d’apprendre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F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l’anglais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 proposant une approche originale, ludique et interactive basée sur des ressources du web anglophones, sélectionnées et éditorialisées par les experts CNED.</a:t>
            </a:r>
          </a:p>
          <a:p>
            <a:pPr marL="0" lvl="1">
              <a:buClr>
                <a:srgbClr val="AB1BC3"/>
              </a:buClr>
              <a:buFont typeface="Wingdings" pitchFamily="2" charset="2"/>
              <a:buChar char="ü"/>
            </a:pP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lvl="1">
              <a:buClr>
                <a:srgbClr val="AB1BC3"/>
              </a:buClr>
              <a:buFont typeface="Wingdings" pitchFamily="2" charset="2"/>
              <a:buChar char="ü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Fournir aux enfants et aux enseignants un dispositif en ligne innovant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 classe comme à la maison.</a:t>
            </a:r>
          </a:p>
          <a:p>
            <a:pPr marL="0" lvl="1">
              <a:buClr>
                <a:srgbClr val="AB1BC3"/>
              </a:buClr>
            </a:pPr>
            <a:endParaRPr lang="fr-FR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lvl="1">
              <a:buClr>
                <a:srgbClr val="AB1BC3"/>
              </a:buClr>
              <a:buFont typeface="Wingdings" pitchFamily="2" charset="2"/>
              <a:buChar char="ü"/>
            </a:pPr>
            <a:r>
              <a:rPr lang="fr-F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Faciliter le travail de préparation des enseignants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à l’usage de ces ressources en classe.</a:t>
            </a:r>
          </a:p>
          <a:p>
            <a:pPr marL="0" lvl="1">
              <a:buClr>
                <a:srgbClr val="83B81A"/>
              </a:buClr>
            </a:pPr>
            <a:endParaRPr lang="fr-FR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Espace réservé du contenu 10"/>
          <p:cNvSpPr>
            <a:spLocks noGrp="1"/>
          </p:cNvSpPr>
          <p:nvPr>
            <p:ph idx="1"/>
          </p:nvPr>
        </p:nvSpPr>
        <p:spPr>
          <a:xfrm>
            <a:off x="679806" y="1291073"/>
            <a:ext cx="8464193" cy="997969"/>
          </a:xfrm>
        </p:spPr>
        <p:txBody>
          <a:bodyPr/>
          <a:lstStyle/>
          <a:p>
            <a:pPr marL="0" indent="0">
              <a:buNone/>
            </a:pPr>
            <a:r>
              <a:rPr lang="fr-FR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English for Schools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 un dispositif en ligne pour l’apprentissage de l’anglais à l’école. Il entend 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63B6CA-4629-4DD9-895C-3BEFBAFD865E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9" name="Image 19" descr="image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" y="926941"/>
            <a:ext cx="4710113" cy="579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429500" y="4085313"/>
            <a:ext cx="32573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fr-FR" sz="2200" dirty="0" smtClean="0">
                <a:latin typeface="+mn-lt"/>
              </a:rPr>
              <a:t>Un site, </a:t>
            </a:r>
            <a:r>
              <a:rPr lang="fr-FR" sz="2200" b="1" dirty="0" smtClean="0">
                <a:latin typeface="+mn-lt"/>
              </a:rPr>
              <a:t>des usages </a:t>
            </a:r>
            <a:r>
              <a:rPr lang="fr-FR" sz="2200" dirty="0" smtClean="0">
                <a:latin typeface="+mn-lt"/>
              </a:rPr>
              <a:t>: 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fr-FR" sz="2200" dirty="0" smtClean="0">
                <a:latin typeface="+mn-lt"/>
              </a:rPr>
              <a:t> pour les enseignants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fr-FR" sz="2200" dirty="0" smtClean="0">
                <a:latin typeface="+mn-lt"/>
              </a:rPr>
              <a:t> pour les élèves</a:t>
            </a:r>
          </a:p>
          <a:p>
            <a:endParaRPr lang="fr-FR" sz="2200" b="1" dirty="0" smtClean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4653" y="333275"/>
            <a:ext cx="27504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Objectifs du site</a:t>
            </a:r>
            <a:endParaRPr lang="en-US" sz="2400" cap="small" dirty="0">
              <a:solidFill>
                <a:srgbClr val="ACA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63B6CA-4629-4DD9-895C-3BEFBAFD865E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6" name="Titre 7"/>
          <p:cNvSpPr txBox="1">
            <a:spLocks/>
          </p:cNvSpPr>
          <p:nvPr/>
        </p:nvSpPr>
        <p:spPr>
          <a:xfrm>
            <a:off x="679807" y="1251300"/>
            <a:ext cx="3649306" cy="463204"/>
          </a:xfrm>
          <a:prstGeom prst="rect">
            <a:avLst/>
          </a:prstGeom>
          <a:solidFill>
            <a:srgbClr val="AB1BC3">
              <a:alpha val="58039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10" b="1" cap="small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 site, 2 univers </a:t>
            </a:r>
            <a:r>
              <a:rPr lang="fr-FR" sz="2410" b="1" cap="sm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</a:t>
            </a:r>
            <a:r>
              <a:rPr lang="fr-FR" sz="2410" b="1" cap="small" noProof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raphiques</a:t>
            </a:r>
            <a:r>
              <a:rPr lang="fr-FR" sz="2410" b="1" cap="small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kumimoji="0" lang="fr-FR" sz="241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74653" y="333275"/>
            <a:ext cx="27504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Objectifs du site</a:t>
            </a:r>
            <a:endParaRPr lang="en-US" sz="2400" cap="small" dirty="0">
              <a:solidFill>
                <a:srgbClr val="ACAA00"/>
              </a:solidFill>
            </a:endParaRPr>
          </a:p>
        </p:txBody>
      </p:sp>
      <p:pic>
        <p:nvPicPr>
          <p:cNvPr id="2050" name="Picture 2" descr="C:\Users\hremond\AppData\Local\Microsoft\Windows\Temporary Internet Files\Content.Outlook\DE5GZC09\tdb teacher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40" y="2246925"/>
            <a:ext cx="2442133" cy="40954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32" y="2246925"/>
            <a:ext cx="2667345" cy="409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8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63B6CA-4629-4DD9-895C-3BEFBAFD865E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6" name="Titre 7"/>
          <p:cNvSpPr txBox="1">
            <a:spLocks/>
          </p:cNvSpPr>
          <p:nvPr/>
        </p:nvSpPr>
        <p:spPr>
          <a:xfrm>
            <a:off x="679807" y="1251300"/>
            <a:ext cx="2876193" cy="463204"/>
          </a:xfrm>
          <a:prstGeom prst="rect">
            <a:avLst/>
          </a:prstGeom>
          <a:solidFill>
            <a:srgbClr val="AB1BC3">
              <a:alpha val="58039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10" b="1" cap="small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 site, 2 univers reliés</a:t>
            </a:r>
            <a:endParaRPr kumimoji="0" lang="fr-FR" sz="241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27591"/>
              </p:ext>
            </p:extLst>
          </p:nvPr>
        </p:nvGraphicFramePr>
        <p:xfrm>
          <a:off x="679807" y="1991995"/>
          <a:ext cx="8347424" cy="42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213"/>
                <a:gridCol w="4165211"/>
              </a:tblGrid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FR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L’univers</a:t>
                      </a:r>
                      <a:r>
                        <a:rPr lang="fr-FR" b="1" dirty="0" smtClean="0">
                          <a:solidFill>
                            <a:srgbClr val="AB1BC3"/>
                          </a:solidFill>
                        </a:rPr>
                        <a:t> </a:t>
                      </a:r>
                      <a:r>
                        <a:rPr lang="fr-FR" b="1" i="1" dirty="0" smtClean="0">
                          <a:solidFill>
                            <a:srgbClr val="AB1BC3"/>
                          </a:solidFill>
                        </a:rPr>
                        <a:t>Kids</a:t>
                      </a:r>
                      <a:r>
                        <a:rPr lang="fr-F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c’est</a:t>
                      </a:r>
                      <a:r>
                        <a:rPr lang="fr-FR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: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FR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L’univers </a:t>
                      </a:r>
                      <a:r>
                        <a:rPr lang="fr-FR" b="1" i="1" dirty="0" smtClean="0">
                          <a:solidFill>
                            <a:srgbClr val="AB1BC3"/>
                          </a:solidFill>
                        </a:rPr>
                        <a:t>Teachers</a:t>
                      </a:r>
                      <a:r>
                        <a:rPr lang="fr-F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</a:t>
                      </a:r>
                      <a:r>
                        <a:rPr lang="fr-FR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c’est :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itchFamily="2" charset="2"/>
                        <a:buChar char="Ø"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Une immersion dans le monde et la culture anglophones.</a:t>
                      </a:r>
                    </a:p>
                    <a:p>
                      <a:pPr lvl="0">
                        <a:spcBef>
                          <a:spcPts val="600"/>
                        </a:spcBef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itchFamily="2" charset="2"/>
                        <a:buChar char="Ø"/>
                      </a:pPr>
                      <a:r>
                        <a:rPr lang="fr-FR" sz="16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ressources multimédia authentiques, ludiques et interactives sélectionnées par des experts pédagogiques du CNED.</a:t>
                      </a:r>
                    </a:p>
                    <a:p>
                      <a:pPr lvl="0">
                        <a:spcBef>
                          <a:spcPts val="600"/>
                        </a:spcBef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itchFamily="2" charset="2"/>
                        <a:buChar char="Ø"/>
                      </a:pPr>
                      <a:r>
                        <a:rPr lang="fr-FR" sz="16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Une navigation simple et intuitive, la possibilité de conserver ses ressources préférées en favoris.</a:t>
                      </a:r>
                    </a:p>
                    <a:p>
                      <a:pPr lvl="0">
                        <a:spcBef>
                          <a:spcPts val="600"/>
                        </a:spcBef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itchFamily="2" charset="2"/>
                        <a:buChar char="Ø"/>
                      </a:pPr>
                      <a:r>
                        <a:rPr lang="fr-FR" sz="16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 contenu régulièrement mis à jour, ciblé et calibré pour les enfants.</a:t>
                      </a:r>
                    </a:p>
                    <a:p>
                      <a:pPr>
                        <a:spcBef>
                          <a:spcPts val="600"/>
                        </a:spcBef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itchFamily="2" charset="2"/>
                        <a:buChar char="Ø"/>
                      </a:pPr>
                      <a:r>
                        <a:rPr lang="fr-FR" sz="16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 nouveau lien entre l’école et la famille, une visibilité auprès des parents.</a:t>
                      </a:r>
                      <a:endParaRPr lang="fr-FR" sz="165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itchFamily="2" charset="2"/>
                        <a:buChar char="Ø"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 réseau autour de l’enseignement de l’anglais à l’école primaire.</a:t>
                      </a:r>
                    </a:p>
                    <a:p>
                      <a:pPr lvl="0">
                        <a:spcBef>
                          <a:spcPts val="600"/>
                        </a:spcBef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itchFamily="2" charset="2"/>
                        <a:buChar char="Ø"/>
                      </a:pPr>
                      <a:r>
                        <a:rPr lang="fr-FR" sz="16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 accompagnement du CNED pour faciliter la préparation des cours d’anglais : </a:t>
                      </a:r>
                    </a:p>
                    <a:p>
                      <a:pPr marL="365125" lvl="0" indent="0">
                        <a:spcBef>
                          <a:spcPts val="600"/>
                        </a:spcBef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fr-FR" sz="16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ressources multimédia indexées en fonction du programme.</a:t>
                      </a:r>
                    </a:p>
                    <a:p>
                      <a:pPr marL="365125" lvl="0" indent="0">
                        <a:spcBef>
                          <a:spcPts val="600"/>
                        </a:spcBef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fr-FR" sz="16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propositions de ressources à utiliser, des exemples de contextes d’utilisation.</a:t>
                      </a:r>
                    </a:p>
                    <a:p>
                      <a:pPr marL="365125" lvl="0" indent="0">
                        <a:spcBef>
                          <a:spcPts val="600"/>
                        </a:spcBef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fr-FR" sz="16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possibilité d’individualiser les parcours en conseillant des ressources aux élèves</a:t>
                      </a:r>
                    </a:p>
                    <a:p>
                      <a:pPr>
                        <a:spcBef>
                          <a:spcPts val="600"/>
                        </a:spcBef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itchFamily="2" charset="2"/>
                        <a:buChar char="Ø"/>
                      </a:pPr>
                      <a:r>
                        <a:rPr lang="fr-FR" sz="16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 espace de partage des pratiques et de mutualisation entre enseignants.</a:t>
                      </a:r>
                      <a:endParaRPr lang="fr-FR" sz="165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Univers gratuit, en accès libre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Univers gratuit, en accès réservé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74653" y="333275"/>
            <a:ext cx="27504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Objectifs du site</a:t>
            </a:r>
            <a:endParaRPr lang="en-US" sz="2400" cap="small" dirty="0">
              <a:solidFill>
                <a:srgbClr val="ACA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63B6CA-4629-4DD9-895C-3BEFBAFD865E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6" name="Titre 7"/>
          <p:cNvSpPr txBox="1">
            <a:spLocks/>
          </p:cNvSpPr>
          <p:nvPr/>
        </p:nvSpPr>
        <p:spPr>
          <a:xfrm>
            <a:off x="679807" y="1251300"/>
            <a:ext cx="1939568" cy="463204"/>
          </a:xfrm>
          <a:prstGeom prst="rect">
            <a:avLst/>
          </a:prstGeom>
          <a:solidFill>
            <a:srgbClr val="AB1BC3">
              <a:alpha val="58039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10" b="1" cap="sm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L’univers</a:t>
            </a:r>
            <a:r>
              <a:rPr lang="fr-FR" sz="2410" b="1" i="1" cap="sm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Kids</a:t>
            </a:r>
            <a:endParaRPr kumimoji="0" lang="fr-FR" sz="2410" b="1" i="1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4653" y="333275"/>
            <a:ext cx="49822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L’univers </a:t>
            </a:r>
            <a:r>
              <a:rPr lang="en-US" sz="2400" i="1" cap="small" dirty="0" smtClean="0">
                <a:solidFill>
                  <a:schemeClr val="bg1">
                    <a:lumMod val="65000"/>
                  </a:schemeClr>
                </a:solidFill>
              </a:rPr>
              <a:t>Kids </a:t>
            </a:r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pour les élèves</a:t>
            </a:r>
            <a:endParaRPr lang="en-US" sz="2400" cap="small" dirty="0">
              <a:solidFill>
                <a:srgbClr val="ACAA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00524" y="1478604"/>
            <a:ext cx="48148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b="1" dirty="0" smtClean="0">
                <a:latin typeface="+mn-lt"/>
              </a:rPr>
              <a:t>La page d’accueil </a:t>
            </a:r>
            <a:r>
              <a:rPr lang="fr-FR" sz="1600" b="1" i="1" dirty="0">
                <a:latin typeface="+mn-lt"/>
              </a:rPr>
              <a:t>Kids </a:t>
            </a:r>
            <a:r>
              <a:rPr lang="fr-FR" sz="1600" dirty="0" smtClean="0">
                <a:latin typeface="+mn-lt"/>
              </a:rPr>
              <a:t>propose</a:t>
            </a:r>
            <a:r>
              <a:rPr lang="fr-FR" sz="1600" b="1" dirty="0" smtClean="0">
                <a:latin typeface="+mn-lt"/>
              </a:rPr>
              <a:t> </a:t>
            </a:r>
            <a:r>
              <a:rPr lang="fr-FR" sz="1600" dirty="0" smtClean="0">
                <a:latin typeface="+mn-lt"/>
              </a:rPr>
              <a:t>: </a:t>
            </a:r>
          </a:p>
          <a:p>
            <a:pPr marL="342900" indent="-342900">
              <a:spcBef>
                <a:spcPts val="600"/>
              </a:spcBef>
              <a:buClr>
                <a:srgbClr val="AB1BC3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+mn-lt"/>
              </a:rPr>
              <a:t>La sélection de la semaine</a:t>
            </a:r>
          </a:p>
          <a:p>
            <a:pPr marL="342900" indent="-342900">
              <a:spcBef>
                <a:spcPts val="600"/>
              </a:spcBef>
              <a:buClr>
                <a:srgbClr val="AB1BC3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+mn-lt"/>
              </a:rPr>
              <a:t>Quoi de neuf ?</a:t>
            </a:r>
          </a:p>
          <a:p>
            <a:pPr marL="342900" indent="-342900">
              <a:spcBef>
                <a:spcPts val="600"/>
              </a:spcBef>
              <a:buClr>
                <a:srgbClr val="AB1BC3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+mn-lt"/>
              </a:rPr>
              <a:t>Un moteur de recherche</a:t>
            </a:r>
          </a:p>
          <a:p>
            <a:pPr marL="342900" indent="-342900">
              <a:spcBef>
                <a:spcPts val="600"/>
              </a:spcBef>
              <a:buClr>
                <a:srgbClr val="AB1BC3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+mn-lt"/>
              </a:rPr>
              <a:t>Une navigation par thème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</a:rPr>
              <a:t>Animaux</a:t>
            </a:r>
            <a:endParaRPr lang="fr-FR" sz="16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</a:rPr>
              <a:t>Einstein et Cie</a:t>
            </a:r>
            <a:endParaRPr lang="fr-FR" sz="16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</a:rPr>
              <a:t>Vie quotidienne</a:t>
            </a:r>
            <a:endParaRPr lang="fr-FR" sz="16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</a:rPr>
              <a:t>Monde à la loupe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+mn-lt"/>
              </a:rPr>
              <a:t>Culturissime</a:t>
            </a:r>
            <a:endParaRPr lang="fr-FR" sz="16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Clr>
                <a:srgbClr val="AB1BC3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+mn-lt"/>
              </a:rPr>
              <a:t>Un espace de favoris pour retrouver ses ressources préférées</a:t>
            </a:r>
          </a:p>
          <a:p>
            <a:pPr marL="342900" indent="-342900">
              <a:spcBef>
                <a:spcPts val="600"/>
              </a:spcBef>
              <a:buClr>
                <a:srgbClr val="AB1BC3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+mn-lt"/>
              </a:rPr>
              <a:t>Un espace « Ressources de classe » pour retrouver les ressources conseillées par l’enseignant</a:t>
            </a:r>
          </a:p>
          <a:p>
            <a:pPr marL="342900" indent="-342900">
              <a:spcBef>
                <a:spcPts val="600"/>
              </a:spcBef>
              <a:buClr>
                <a:srgbClr val="AB1BC3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+mn-lt"/>
              </a:rPr>
              <a:t>Le top 3 des ressources les mieux notées par les utilisateurs </a:t>
            </a:r>
            <a:r>
              <a:rPr lang="fr-FR" sz="1600" i="1" dirty="0" smtClean="0">
                <a:latin typeface="+mn-lt"/>
              </a:rPr>
              <a:t>Kids</a:t>
            </a:r>
          </a:p>
          <a:p>
            <a:pPr marL="342900" indent="-342900">
              <a:spcBef>
                <a:spcPts val="600"/>
              </a:spcBef>
              <a:buClr>
                <a:srgbClr val="AB1BC3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+mn-lt"/>
              </a:rPr>
              <a:t>L’accès au compte utilisateur</a:t>
            </a:r>
            <a:endParaRPr lang="fr-FR" sz="1600" i="1" dirty="0" smtClean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11" y="1953671"/>
            <a:ext cx="2667345" cy="409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8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63B6CA-4629-4DD9-895C-3BEFBAFD865E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679807" y="1867150"/>
            <a:ext cx="8006994" cy="4854325"/>
          </a:xfrm>
        </p:spPr>
        <p:txBody>
          <a:bodyPr/>
          <a:lstStyle/>
          <a:p>
            <a:pPr>
              <a:buClr>
                <a:srgbClr val="AB1BC3"/>
              </a:buClr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Personnaliser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son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espace en créant un compte utilisateur</a:t>
            </a: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AB1BC3"/>
              </a:buClr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Construire sa propre sélection d’activités en anglais en conservant  ses ressources préférées dans les favoris</a:t>
            </a:r>
          </a:p>
          <a:p>
            <a:pPr>
              <a:buClr>
                <a:srgbClr val="AB1BC3"/>
              </a:buClr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Retrouver les ressources conseillées par son enseignant</a:t>
            </a:r>
          </a:p>
          <a:p>
            <a:pPr>
              <a:buClr>
                <a:srgbClr val="AB1BC3"/>
              </a:buClr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Noter les ressources consultées</a:t>
            </a:r>
          </a:p>
          <a:p>
            <a:pPr>
              <a:buClr>
                <a:srgbClr val="AB1BC3"/>
              </a:buClr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Partager les ressources avec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ami</a:t>
            </a:r>
          </a:p>
          <a:p>
            <a:pPr>
              <a:buClr>
                <a:srgbClr val="AB1BC3"/>
              </a:buClr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Rechercher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ressource, en fonction :</a:t>
            </a:r>
          </a:p>
          <a:p>
            <a:pPr lvl="1">
              <a:buClr>
                <a:srgbClr val="AB1BC3"/>
              </a:buClr>
              <a:buFont typeface="Wingdings" panose="05000000000000000000" pitchFamily="2" charset="2"/>
              <a:buChar char="Ø"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ses centres d’intérêt (navigation par thème)</a:t>
            </a:r>
          </a:p>
          <a:p>
            <a:pPr lvl="1">
              <a:buClr>
                <a:srgbClr val="AB1BC3"/>
              </a:buClr>
              <a:buFont typeface="Wingdings" panose="05000000000000000000" pitchFamily="2" charset="2"/>
              <a:buChar char="Ø"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 niveau de difficulté des ressources</a:t>
            </a:r>
          </a:p>
          <a:p>
            <a:pPr lvl="1">
              <a:buClr>
                <a:srgbClr val="AB1BC3"/>
              </a:buClr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 type de ressource (jeux, vidéo, </a:t>
            </a:r>
            <a:r>
              <a:rPr lang="fr-FR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etc.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7" name="Titre 7"/>
          <p:cNvSpPr txBox="1">
            <a:spLocks/>
          </p:cNvSpPr>
          <p:nvPr/>
        </p:nvSpPr>
        <p:spPr>
          <a:xfrm>
            <a:off x="679807" y="1251300"/>
            <a:ext cx="5730518" cy="463204"/>
          </a:xfrm>
          <a:prstGeom prst="rect">
            <a:avLst/>
          </a:prstGeom>
          <a:solidFill>
            <a:srgbClr val="AB1BC3">
              <a:alpha val="58039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10" b="1" cap="small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Principales fonctionnalités de l’univers </a:t>
            </a:r>
            <a:r>
              <a:rPr lang="fr-FR" sz="2410" b="1" i="1" cap="small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Kids</a:t>
            </a:r>
            <a:endParaRPr kumimoji="0" lang="fr-FR" sz="2410" b="1" i="1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4653" y="333275"/>
            <a:ext cx="49822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L’univers </a:t>
            </a:r>
            <a:r>
              <a:rPr lang="en-US" sz="2400" i="1" cap="small" dirty="0" smtClean="0">
                <a:solidFill>
                  <a:schemeClr val="bg1">
                    <a:lumMod val="65000"/>
                  </a:schemeClr>
                </a:solidFill>
              </a:rPr>
              <a:t>Kids </a:t>
            </a:r>
            <a:r>
              <a:rPr lang="en-US" sz="2400" cap="small" dirty="0" smtClean="0">
                <a:solidFill>
                  <a:schemeClr val="bg1">
                    <a:lumMod val="65000"/>
                  </a:schemeClr>
                </a:solidFill>
              </a:rPr>
              <a:t>pour les élèves</a:t>
            </a:r>
            <a:endParaRPr lang="en-US" sz="2400" cap="small" dirty="0">
              <a:solidFill>
                <a:srgbClr val="ACA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quettCned01">
  <a:themeElements>
    <a:clrScheme name="Cned">
      <a:dk1>
        <a:srgbClr val="000000"/>
      </a:dk1>
      <a:lt1>
        <a:sysClr val="window" lastClr="FFFFFF"/>
      </a:lt1>
      <a:dk2>
        <a:srgbClr val="3CB6B3"/>
      </a:dk2>
      <a:lt2>
        <a:srgbClr val="FFFFFF"/>
      </a:lt2>
      <a:accent1>
        <a:srgbClr val="E32119"/>
      </a:accent1>
      <a:accent2>
        <a:srgbClr val="3CB6B3"/>
      </a:accent2>
      <a:accent3>
        <a:srgbClr val="AF8DBC"/>
      </a:accent3>
      <a:accent4>
        <a:srgbClr val="ACAEAF"/>
      </a:accent4>
      <a:accent5>
        <a:srgbClr val="E32119"/>
      </a:accent5>
      <a:accent6>
        <a:srgbClr val="4D4C4F"/>
      </a:accent6>
      <a:hlink>
        <a:srgbClr val="727375"/>
      </a:hlink>
      <a:folHlink>
        <a:srgbClr val="4D4C4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E73A9778815499A22E0E0C33BF89D" ma:contentTypeVersion="0" ma:contentTypeDescription="Crée un document." ma:contentTypeScope="" ma:versionID="5195653afd39cfb8c85ac2325fa798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e331b061e72866024fe28ebad680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BA4A04-7684-4336-9A59-F04A603A6677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D1C0C8-FCD0-4F55-B4FC-02C4FEF5E6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90FBEF-21CE-44F4-96FA-E771A28065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MaquettCned01.potx</Template>
  <TotalTime>5197</TotalTime>
  <Words>664</Words>
  <Application>Microsoft Office PowerPoint</Application>
  <PresentationFormat>Affichage à l'écran (4:3)</PresentationFormat>
  <Paragraphs>134</Paragraphs>
  <Slides>14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  <vt:variant>
        <vt:lpstr>Diaporamas personnalisés</vt:lpstr>
      </vt:variant>
      <vt:variant>
        <vt:i4>1</vt:i4>
      </vt:variant>
    </vt:vector>
  </HeadingPairs>
  <TitlesOfParts>
    <vt:vector size="16" baseType="lpstr">
      <vt:lpstr>MaquettCned01</vt:lpstr>
      <vt:lpstr>PRESENTATION  DU SITE  Version 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test</vt:lpstr>
    </vt:vector>
  </TitlesOfParts>
  <Company>Cned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English for Schools</dc:title>
  <dc:creator>Romain Vanoudheusden</dc:creator>
  <cp:lastModifiedBy>Vanoudheusden Romain</cp:lastModifiedBy>
  <cp:revision>291</cp:revision>
  <cp:lastPrinted>2016-01-28T14:49:00Z</cp:lastPrinted>
  <dcterms:created xsi:type="dcterms:W3CDTF">2011-02-04T09:03:08Z</dcterms:created>
  <dcterms:modified xsi:type="dcterms:W3CDTF">2016-02-19T09:58:56Z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0x010100166E73A9778815499A22E0E0C33BF89D</vt:lpwstr>
  </property>
</Properties>
</file>